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66"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b="1" u="none" dirty="0"/>
            <a:t>Research your area.</a:t>
          </a:r>
        </a:p>
        <a:p>
          <a:pPr>
            <a:lnSpc>
              <a:spcPct val="100000"/>
            </a:lnSpc>
            <a:defRPr cap="all"/>
          </a:pPr>
          <a:r>
            <a:rPr lang="en-US" b="1" u="none" dirty="0"/>
            <a:t>Use popal maps, cso data to strengthen your case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b="1" dirty="0"/>
            <a:t>Devise a 10 year plan for your area, survey the community for their needs and expectations moving forward</a:t>
          </a:r>
          <a:r>
            <a:rPr lang="en-US" dirty="0"/>
            <a:t>.</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b="1" dirty="0"/>
            <a:t>Draw up a list of requirements for your group and have them on hand for grants as they come in.</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dgm:spPr>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u="none" kern="1200" dirty="0"/>
            <a:t>Research your area.</a:t>
          </a:r>
        </a:p>
        <a:p>
          <a:pPr marL="0" lvl="0" indent="0" algn="ctr" defTabSz="533400">
            <a:lnSpc>
              <a:spcPct val="100000"/>
            </a:lnSpc>
            <a:spcBef>
              <a:spcPct val="0"/>
            </a:spcBef>
            <a:spcAft>
              <a:spcPct val="35000"/>
            </a:spcAft>
            <a:buNone/>
            <a:defRPr cap="all"/>
          </a:pPr>
          <a:r>
            <a:rPr lang="en-US" sz="1200" b="1" u="none" kern="1200" dirty="0"/>
            <a:t>Use popal maps, cso data to strengthen your case </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Devise a 10 year plan for your area, survey the community for their needs and expectations moving forward</a:t>
          </a:r>
          <a:r>
            <a:rPr lang="en-US" sz="1200" kern="1200" dirty="0"/>
            <a:t>.</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Draw up a list of requirements for your group and have them on hand for grants as they come in.</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497A0-6C51-46A4-B7FE-6A68BDEBBBD1}" type="datetimeFigureOut">
              <a:rPr lang="en-IE" smtClean="0"/>
              <a:t>07/05/2023</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6FA70-6917-4DBC-98AD-0B974CDD538B}" type="slidenum">
              <a:rPr lang="en-IE" smtClean="0"/>
              <a:t>‹#›</a:t>
            </a:fld>
            <a:endParaRPr lang="en-IE" dirty="0"/>
          </a:p>
        </p:txBody>
      </p:sp>
    </p:spTree>
    <p:extLst>
      <p:ext uri="{BB962C8B-B14F-4D97-AF65-F5344CB8AC3E}">
        <p14:creationId xmlns:p14="http://schemas.microsoft.com/office/powerpoint/2010/main" val="115626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251E2792-6D9D-4874-AF58-6339FFA53409}" type="datetime1">
              <a:rPr lang="en-US" smtClean="0"/>
              <a:t>5/7/2023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dirty="0"/>
              <a:t>Aislinn Dunne         Aislinn@Medddesign.com</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CC5B69D3-DE37-4D6D-9F69-E1FB42862D34}" type="datetime1">
              <a:rPr lang="en-US" smtClean="0"/>
              <a:t>5/7/2023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Aislinn Dunne         Aislinn@Medddesign.com</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E3C27DE6-183D-4DBC-B54F-73DF1C3C4A4A}" type="datetime1">
              <a:rPr lang="en-US" smtClean="0"/>
              <a:t>5/7/2023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Aislinn Dunne         Aislinn@Medddesign.com</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EDB2D9C4-BBB3-4919-ABE5-14DBC7F5BFF3}" type="datetime1">
              <a:rPr lang="en-US" smtClean="0"/>
              <a:t>5/7/2023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Aislinn Dunne         Aislinn@Medddesign.com</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EB6E537-6906-4AF0-888B-E991BAD6EC34}" type="datetime1">
              <a:rPr lang="en-US" smtClean="0"/>
              <a:t>5/7/2023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Aislinn Dunne         Aislinn@Medddesign.com</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470984AD-E51B-4058-A86C-6385713B9BD7}" type="datetime1">
              <a:rPr lang="en-US" smtClean="0"/>
              <a:t>5/7/2023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Aislinn Dunne         Aislinn@Medddesign.com</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021EB3A3-7EA6-4FD4-A06F-8B5221AD5074}" type="datetime1">
              <a:rPr lang="en-US" smtClean="0"/>
              <a:t>5/7/2023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Aislinn Dunne         Aislinn@Medddesign.com</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B2805856-B657-4DA4-8E90-83C715C8D94D}" type="datetime1">
              <a:rPr lang="en-US" smtClean="0"/>
              <a:t>5/7/2023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dirty="0"/>
              <a:t>Aislinn Dunne         Aislinn@Medddesign.com</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7EC663C-2293-4740-9807-87A9637D0586}" type="datetime1">
              <a:rPr lang="en-US" smtClean="0"/>
              <a:t>5/7/2023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r>
              <a:rPr lang="en-US" dirty="0"/>
              <a:t>Aislinn Dunne         Aislinn@Medddesign.com</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59E782C1-E8DD-4A81-8543-907B58663759}" type="datetime1">
              <a:rPr lang="en-US" smtClean="0"/>
              <a:t>5/7/2023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dirty="0"/>
              <a:t>Aislinn Dunne         Aislinn@Medddesign.com</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aps.pobal.ie/WebApps/DeprivationIndices/index.html" TargetMode="External"/><Relationship Id="rId2" Type="http://schemas.openxmlformats.org/officeDocument/2006/relationships/hyperlink" Target="https://www.wheel.ie/funding/subscribe" TargetMode="External"/><Relationship Id="rId1" Type="http://schemas.openxmlformats.org/officeDocument/2006/relationships/slideLayout" Target="../slideLayouts/slideLayout2.xml"/><Relationship Id="rId4" Type="http://schemas.openxmlformats.org/officeDocument/2006/relationships/hyperlink" Target="https://www.cso.ie/en/statistics/"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xpixel.net/When-Where-Question-Mark-Who-How-Why-What-3490199"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start-at-the-beginning-beginning-1373698/"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096000" y="639097"/>
            <a:ext cx="5447072" cy="3494791"/>
          </a:xfrm>
        </p:spPr>
        <p:txBody>
          <a:bodyPr>
            <a:normAutofit/>
          </a:bodyPr>
          <a:lstStyle/>
          <a:p>
            <a:r>
              <a:rPr lang="en-US" dirty="0"/>
              <a:t>Grant Applications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Aislinn Dunne</a:t>
            </a:r>
          </a:p>
          <a:p>
            <a:r>
              <a:rPr lang="en-US" dirty="0"/>
              <a:t>087-2127614</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3746884-9659-67E7-3218-F1AF4536CB90}"/>
              </a:ext>
            </a:extLst>
          </p:cNvPr>
          <p:cNvSpPr>
            <a:spLocks noGrp="1"/>
          </p:cNvSpPr>
          <p:nvPr>
            <p:ph type="dt" sz="half" idx="10"/>
          </p:nvPr>
        </p:nvSpPr>
        <p:spPr/>
        <p:txBody>
          <a:bodyPr/>
          <a:lstStyle/>
          <a:p>
            <a:fld id="{BAE289A5-84E7-4DE3-A2E8-7C07BDAE7359}" type="datetime1">
              <a:rPr lang="en-US" smtClean="0"/>
              <a:t>5/7/2023</a:t>
            </a:fld>
            <a:endParaRPr lang="en-US" dirty="0"/>
          </a:p>
        </p:txBody>
      </p:sp>
      <p:sp>
        <p:nvSpPr>
          <p:cNvPr id="5" name="Footer Placeholder 4">
            <a:extLst>
              <a:ext uri="{FF2B5EF4-FFF2-40B4-BE49-F238E27FC236}">
                <a16:creationId xmlns:a16="http://schemas.microsoft.com/office/drawing/2014/main" id="{8F1856EC-1A6D-93BF-CCE6-2990829AA934}"/>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2BAF0-D2DC-0635-7F5B-A0336E76B8A7}"/>
              </a:ext>
            </a:extLst>
          </p:cNvPr>
          <p:cNvSpPr>
            <a:spLocks noGrp="1"/>
          </p:cNvSpPr>
          <p:nvPr>
            <p:ph type="title"/>
          </p:nvPr>
        </p:nvSpPr>
        <p:spPr/>
        <p:txBody>
          <a:bodyPr/>
          <a:lstStyle/>
          <a:p>
            <a:r>
              <a:rPr lang="en-GB" b="0" i="0" dirty="0">
                <a:solidFill>
                  <a:srgbClr val="4A4A4A"/>
                </a:solidFill>
                <a:effectLst/>
                <a:latin typeface="Open Sans" panose="020B0606030504020204" pitchFamily="34" charset="0"/>
              </a:rPr>
              <a:t>Get to know your audience</a:t>
            </a:r>
            <a:br>
              <a:rPr lang="en-GB" b="0" i="0" dirty="0">
                <a:solidFill>
                  <a:srgbClr val="4A4A4A"/>
                </a:solidFill>
                <a:effectLst/>
                <a:latin typeface="Open Sans" panose="020B0606030504020204" pitchFamily="34" charset="0"/>
              </a:rPr>
            </a:br>
            <a:endParaRPr lang="en-IE" dirty="0"/>
          </a:p>
        </p:txBody>
      </p:sp>
      <p:sp>
        <p:nvSpPr>
          <p:cNvPr id="3" name="Content Placeholder 2">
            <a:extLst>
              <a:ext uri="{FF2B5EF4-FFF2-40B4-BE49-F238E27FC236}">
                <a16:creationId xmlns:a16="http://schemas.microsoft.com/office/drawing/2014/main" id="{5CF680E0-D270-7970-248F-BD4434C8544C}"/>
              </a:ext>
            </a:extLst>
          </p:cNvPr>
          <p:cNvSpPr>
            <a:spLocks noGrp="1"/>
          </p:cNvSpPr>
          <p:nvPr>
            <p:ph idx="1"/>
          </p:nvPr>
        </p:nvSpPr>
        <p:spPr/>
        <p:txBody>
          <a:bodyPr/>
          <a:lstStyle/>
          <a:p>
            <a:pPr algn="l" fontAlgn="base"/>
            <a:r>
              <a:rPr lang="en-GB" b="0" i="0" dirty="0">
                <a:solidFill>
                  <a:srgbClr val="000000"/>
                </a:solidFill>
                <a:effectLst/>
                <a:latin typeface="Open Sans" panose="020B0606030504020204" pitchFamily="34" charset="0"/>
              </a:rPr>
              <a:t>One of the most important considerations for any application  is knowing who your audience is. When you’re clear on whom you’re speaking to and why you can design your application to resonate with your target audience.</a:t>
            </a:r>
          </a:p>
          <a:p>
            <a:pPr algn="l" fontAlgn="base"/>
            <a:r>
              <a:rPr lang="en-GB" b="0" i="0" dirty="0">
                <a:solidFill>
                  <a:srgbClr val="000000"/>
                </a:solidFill>
                <a:effectLst/>
                <a:latin typeface="Open Sans" panose="020B0606030504020204" pitchFamily="34" charset="0"/>
              </a:rPr>
              <a:t>So, step one of your application planning process is to understand the grant funder’s perspective. </a:t>
            </a:r>
          </a:p>
          <a:p>
            <a:pPr algn="l" fontAlgn="base"/>
            <a:r>
              <a:rPr lang="en-GB" b="0" i="0" dirty="0">
                <a:solidFill>
                  <a:srgbClr val="000000"/>
                </a:solidFill>
                <a:effectLst/>
                <a:latin typeface="Open Sans" panose="020B0606030504020204" pitchFamily="34" charset="0"/>
              </a:rPr>
              <a:t>What are their stated goals? </a:t>
            </a:r>
          </a:p>
          <a:p>
            <a:pPr algn="l" fontAlgn="base"/>
            <a:r>
              <a:rPr lang="en-GB" b="0" i="0" dirty="0">
                <a:solidFill>
                  <a:srgbClr val="000000"/>
                </a:solidFill>
                <a:effectLst/>
                <a:latin typeface="Open Sans" panose="020B0606030504020204" pitchFamily="34" charset="0"/>
              </a:rPr>
              <a:t>What types of projects have they funded in the past? </a:t>
            </a:r>
          </a:p>
          <a:p>
            <a:pPr algn="l" fontAlgn="base"/>
            <a:r>
              <a:rPr lang="en-GB" b="0" i="0" dirty="0">
                <a:solidFill>
                  <a:srgbClr val="000000"/>
                </a:solidFill>
                <a:effectLst/>
                <a:latin typeface="Open Sans" panose="020B0606030504020204" pitchFamily="34" charset="0"/>
              </a:rPr>
              <a:t>What aspects of their mission align with your mission and goals?</a:t>
            </a:r>
          </a:p>
          <a:p>
            <a:endParaRPr lang="en-IE" dirty="0"/>
          </a:p>
        </p:txBody>
      </p:sp>
      <p:sp>
        <p:nvSpPr>
          <p:cNvPr id="4" name="Date Placeholder 3">
            <a:extLst>
              <a:ext uri="{FF2B5EF4-FFF2-40B4-BE49-F238E27FC236}">
                <a16:creationId xmlns:a16="http://schemas.microsoft.com/office/drawing/2014/main" id="{8B361A0C-9676-368C-6754-E3ADDF104290}"/>
              </a:ext>
            </a:extLst>
          </p:cNvPr>
          <p:cNvSpPr>
            <a:spLocks noGrp="1"/>
          </p:cNvSpPr>
          <p:nvPr>
            <p:ph type="dt" sz="half" idx="10"/>
          </p:nvPr>
        </p:nvSpPr>
        <p:spPr/>
        <p:txBody>
          <a:bodyPr/>
          <a:lstStyle/>
          <a:p>
            <a:fld id="{5DC0C171-92BA-4913-8206-C8795D27FD80}" type="datetime1">
              <a:rPr lang="en-US" smtClean="0"/>
              <a:t>5/7/2023</a:t>
            </a:fld>
            <a:endParaRPr lang="en-US" dirty="0"/>
          </a:p>
        </p:txBody>
      </p:sp>
      <p:sp>
        <p:nvSpPr>
          <p:cNvPr id="5" name="Footer Placeholder 4">
            <a:extLst>
              <a:ext uri="{FF2B5EF4-FFF2-40B4-BE49-F238E27FC236}">
                <a16:creationId xmlns:a16="http://schemas.microsoft.com/office/drawing/2014/main" id="{5929B2E7-6815-5781-1386-034F1C4184FF}"/>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2175789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420D-9344-69D3-8AA2-63FDAA4021E6}"/>
              </a:ext>
            </a:extLst>
          </p:cNvPr>
          <p:cNvSpPr>
            <a:spLocks noGrp="1"/>
          </p:cNvSpPr>
          <p:nvPr>
            <p:ph type="title"/>
          </p:nvPr>
        </p:nvSpPr>
        <p:spPr/>
        <p:txBody>
          <a:bodyPr/>
          <a:lstStyle/>
          <a:p>
            <a:r>
              <a:rPr lang="en-IE" b="0" i="0" dirty="0">
                <a:solidFill>
                  <a:srgbClr val="4A4A4A"/>
                </a:solidFill>
                <a:effectLst/>
                <a:latin typeface="Open Sans" panose="020B0606030504020204" pitchFamily="34" charset="0"/>
              </a:rPr>
              <a:t>Build a streamlined application</a:t>
            </a:r>
            <a:br>
              <a:rPr lang="en-IE" b="0" i="0" dirty="0">
                <a:solidFill>
                  <a:srgbClr val="4A4A4A"/>
                </a:solidFill>
                <a:effectLst/>
                <a:latin typeface="Open Sans" panose="020B0606030504020204" pitchFamily="34" charset="0"/>
              </a:rPr>
            </a:br>
            <a:endParaRPr lang="en-IE" dirty="0"/>
          </a:p>
        </p:txBody>
      </p:sp>
      <p:sp>
        <p:nvSpPr>
          <p:cNvPr id="3" name="Content Placeholder 2">
            <a:extLst>
              <a:ext uri="{FF2B5EF4-FFF2-40B4-BE49-F238E27FC236}">
                <a16:creationId xmlns:a16="http://schemas.microsoft.com/office/drawing/2014/main" id="{0602B7B8-A0F7-3BCD-1F51-0C7FC0216F55}"/>
              </a:ext>
            </a:extLst>
          </p:cNvPr>
          <p:cNvSpPr>
            <a:spLocks noGrp="1"/>
          </p:cNvSpPr>
          <p:nvPr>
            <p:ph idx="1"/>
          </p:nvPr>
        </p:nvSpPr>
        <p:spPr/>
        <p:txBody>
          <a:bodyPr/>
          <a:lstStyle/>
          <a:p>
            <a:r>
              <a:rPr lang="en-GB" b="1" i="0" dirty="0">
                <a:solidFill>
                  <a:srgbClr val="363636"/>
                </a:solidFill>
                <a:effectLst/>
                <a:latin typeface="Open Sans" panose="020B0606030504020204" pitchFamily="34" charset="0"/>
              </a:rPr>
              <a:t>Provide background information on your Group</a:t>
            </a:r>
          </a:p>
          <a:p>
            <a:r>
              <a:rPr lang="en-GB" b="1" i="0" dirty="0">
                <a:solidFill>
                  <a:srgbClr val="363636"/>
                </a:solidFill>
                <a:effectLst/>
                <a:latin typeface="Open Sans" panose="020B0606030504020204" pitchFamily="34" charset="0"/>
              </a:rPr>
              <a:t>Explain your need and how you plan to use the funding</a:t>
            </a:r>
            <a:endParaRPr lang="en-GB" b="1" dirty="0">
              <a:solidFill>
                <a:srgbClr val="363636"/>
              </a:solidFill>
              <a:latin typeface="Open Sans" panose="020B0606030504020204" pitchFamily="34" charset="0"/>
            </a:endParaRPr>
          </a:p>
          <a:p>
            <a:r>
              <a:rPr lang="en-GB" b="1" i="0" dirty="0">
                <a:solidFill>
                  <a:srgbClr val="363636"/>
                </a:solidFill>
                <a:effectLst/>
                <a:latin typeface="Open Sans" panose="020B0606030504020204" pitchFamily="34" charset="0"/>
              </a:rPr>
              <a:t>Use data and research to build credibility.</a:t>
            </a:r>
          </a:p>
          <a:p>
            <a:r>
              <a:rPr lang="en-GB" b="1" i="0" dirty="0">
                <a:solidFill>
                  <a:srgbClr val="363636"/>
                </a:solidFill>
                <a:effectLst/>
                <a:latin typeface="Open Sans" panose="020B0606030504020204" pitchFamily="34" charset="0"/>
              </a:rPr>
              <a:t>Wrap up with a compelling final appeal.</a:t>
            </a:r>
            <a:endParaRPr lang="en-GB" b="1" dirty="0">
              <a:solidFill>
                <a:srgbClr val="363636"/>
              </a:solidFill>
              <a:latin typeface="Open Sans" panose="020B0606030504020204" pitchFamily="34" charset="0"/>
            </a:endParaRPr>
          </a:p>
          <a:p>
            <a:r>
              <a:rPr lang="en-GB" b="1" dirty="0">
                <a:solidFill>
                  <a:srgbClr val="363636"/>
                </a:solidFill>
                <a:latin typeface="Open Sans" panose="020B0606030504020204" pitchFamily="34" charset="0"/>
              </a:rPr>
              <a:t>Tell your story, add some humour wit</a:t>
            </a:r>
            <a:endParaRPr lang="en-IE" dirty="0"/>
          </a:p>
        </p:txBody>
      </p:sp>
      <p:sp>
        <p:nvSpPr>
          <p:cNvPr id="4" name="Date Placeholder 3">
            <a:extLst>
              <a:ext uri="{FF2B5EF4-FFF2-40B4-BE49-F238E27FC236}">
                <a16:creationId xmlns:a16="http://schemas.microsoft.com/office/drawing/2014/main" id="{F1BB7AF1-B4F3-6CFF-4729-F04FA087FE27}"/>
              </a:ext>
            </a:extLst>
          </p:cNvPr>
          <p:cNvSpPr>
            <a:spLocks noGrp="1"/>
          </p:cNvSpPr>
          <p:nvPr>
            <p:ph type="dt" sz="half" idx="10"/>
          </p:nvPr>
        </p:nvSpPr>
        <p:spPr/>
        <p:txBody>
          <a:bodyPr/>
          <a:lstStyle/>
          <a:p>
            <a:fld id="{6BDDAFB3-BBEF-45ED-835D-89CD4200BC68}" type="datetime1">
              <a:rPr lang="en-US" smtClean="0"/>
              <a:t>5/7/2023</a:t>
            </a:fld>
            <a:endParaRPr lang="en-US" dirty="0"/>
          </a:p>
        </p:txBody>
      </p:sp>
      <p:sp>
        <p:nvSpPr>
          <p:cNvPr id="5" name="Footer Placeholder 4">
            <a:extLst>
              <a:ext uri="{FF2B5EF4-FFF2-40B4-BE49-F238E27FC236}">
                <a16:creationId xmlns:a16="http://schemas.microsoft.com/office/drawing/2014/main" id="{9AD35AE8-7D4A-4C74-2FED-B260AE58C67C}"/>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488236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55DA4-4AEF-4D8F-388F-DF28FEE26771}"/>
              </a:ext>
            </a:extLst>
          </p:cNvPr>
          <p:cNvSpPr>
            <a:spLocks noGrp="1"/>
          </p:cNvSpPr>
          <p:nvPr>
            <p:ph type="title"/>
          </p:nvPr>
        </p:nvSpPr>
        <p:spPr/>
        <p:txBody>
          <a:bodyPr/>
          <a:lstStyle/>
          <a:p>
            <a:endParaRPr lang="en-IE" dirty="0"/>
          </a:p>
        </p:txBody>
      </p:sp>
      <p:pic>
        <p:nvPicPr>
          <p:cNvPr id="12" name="Content Placeholder 11">
            <a:extLst>
              <a:ext uri="{FF2B5EF4-FFF2-40B4-BE49-F238E27FC236}">
                <a16:creationId xmlns:a16="http://schemas.microsoft.com/office/drawing/2014/main" id="{3538D335-A565-4CC4-B954-F64A79495CFC}"/>
              </a:ext>
            </a:extLst>
          </p:cNvPr>
          <p:cNvPicPr>
            <a:picLocks noGrp="1" noChangeAspect="1"/>
          </p:cNvPicPr>
          <p:nvPr>
            <p:ph idx="1"/>
          </p:nvPr>
        </p:nvPicPr>
        <p:blipFill>
          <a:blip r:embed="rId2"/>
          <a:stretch>
            <a:fillRect/>
          </a:stretch>
        </p:blipFill>
        <p:spPr>
          <a:xfrm>
            <a:off x="1097280" y="286603"/>
            <a:ext cx="10153426" cy="5582385"/>
          </a:xfrm>
        </p:spPr>
      </p:pic>
      <p:sp>
        <p:nvSpPr>
          <p:cNvPr id="13" name="Date Placeholder 12">
            <a:extLst>
              <a:ext uri="{FF2B5EF4-FFF2-40B4-BE49-F238E27FC236}">
                <a16:creationId xmlns:a16="http://schemas.microsoft.com/office/drawing/2014/main" id="{58A57B22-55DA-D565-018C-1D887BFE00EC}"/>
              </a:ext>
            </a:extLst>
          </p:cNvPr>
          <p:cNvSpPr>
            <a:spLocks noGrp="1"/>
          </p:cNvSpPr>
          <p:nvPr>
            <p:ph type="dt" sz="half" idx="10"/>
          </p:nvPr>
        </p:nvSpPr>
        <p:spPr/>
        <p:txBody>
          <a:bodyPr/>
          <a:lstStyle/>
          <a:p>
            <a:fld id="{76F6DB21-BBD6-429F-B8B0-A2A46BB64548}" type="datetime1">
              <a:rPr lang="en-US" smtClean="0"/>
              <a:t>5/7/2023</a:t>
            </a:fld>
            <a:endParaRPr lang="en-US" dirty="0"/>
          </a:p>
        </p:txBody>
      </p:sp>
      <p:sp>
        <p:nvSpPr>
          <p:cNvPr id="14" name="Footer Placeholder 13">
            <a:extLst>
              <a:ext uri="{FF2B5EF4-FFF2-40B4-BE49-F238E27FC236}">
                <a16:creationId xmlns:a16="http://schemas.microsoft.com/office/drawing/2014/main" id="{56C91151-614A-E135-8C70-2543C27D84E1}"/>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104378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A1BB-9A3A-2B41-3586-17133E7F740D}"/>
              </a:ext>
            </a:extLst>
          </p:cNvPr>
          <p:cNvSpPr>
            <a:spLocks noGrp="1"/>
          </p:cNvSpPr>
          <p:nvPr>
            <p:ph type="title"/>
          </p:nvPr>
        </p:nvSpPr>
        <p:spPr>
          <a:xfrm>
            <a:off x="1097280" y="286604"/>
            <a:ext cx="10058400" cy="717444"/>
          </a:xfrm>
        </p:spPr>
        <p:txBody>
          <a:bodyPr>
            <a:normAutofit fontScale="90000"/>
          </a:bodyPr>
          <a:lstStyle/>
          <a:p>
            <a:r>
              <a:rPr lang="en-IE" dirty="0"/>
              <a:t>Grants Available</a:t>
            </a:r>
          </a:p>
        </p:txBody>
      </p:sp>
      <p:sp>
        <p:nvSpPr>
          <p:cNvPr id="3" name="Content Placeholder 2">
            <a:extLst>
              <a:ext uri="{FF2B5EF4-FFF2-40B4-BE49-F238E27FC236}">
                <a16:creationId xmlns:a16="http://schemas.microsoft.com/office/drawing/2014/main" id="{AFA7622B-9895-2775-1FB4-CE3913CD2191}"/>
              </a:ext>
            </a:extLst>
          </p:cNvPr>
          <p:cNvSpPr>
            <a:spLocks noGrp="1"/>
          </p:cNvSpPr>
          <p:nvPr>
            <p:ph idx="1"/>
          </p:nvPr>
        </p:nvSpPr>
        <p:spPr>
          <a:xfrm>
            <a:off x="1036320" y="1004049"/>
            <a:ext cx="10058400" cy="3012140"/>
          </a:xfrm>
        </p:spPr>
        <p:txBody>
          <a:bodyPr>
            <a:normAutofit lnSpcReduction="10000"/>
          </a:bodyPr>
          <a:lstStyle/>
          <a:p>
            <a:r>
              <a:rPr lang="en-IE" dirty="0"/>
              <a:t>The Irelands Fund</a:t>
            </a:r>
          </a:p>
          <a:p>
            <a:r>
              <a:rPr lang="en-IE" dirty="0"/>
              <a:t>The ESB Recognition Fund</a:t>
            </a:r>
          </a:p>
          <a:p>
            <a:r>
              <a:rPr lang="en-IE" dirty="0"/>
              <a:t>Amenity Grant</a:t>
            </a:r>
          </a:p>
          <a:p>
            <a:r>
              <a:rPr lang="en-IE" dirty="0"/>
              <a:t>Leader Funding</a:t>
            </a:r>
          </a:p>
          <a:p>
            <a:r>
              <a:rPr lang="en-IE" dirty="0"/>
              <a:t>The Toy Show Appeal</a:t>
            </a:r>
          </a:p>
          <a:p>
            <a:r>
              <a:rPr lang="en-IE" dirty="0"/>
              <a:t>The Coke a cola Fund</a:t>
            </a:r>
          </a:p>
          <a:p>
            <a:endParaRPr lang="en-IE" dirty="0"/>
          </a:p>
        </p:txBody>
      </p:sp>
      <p:graphicFrame>
        <p:nvGraphicFramePr>
          <p:cNvPr id="4" name="Table 3">
            <a:extLst>
              <a:ext uri="{FF2B5EF4-FFF2-40B4-BE49-F238E27FC236}">
                <a16:creationId xmlns:a16="http://schemas.microsoft.com/office/drawing/2014/main" id="{92B2AB23-B357-5C9C-0367-B033640B37E9}"/>
              </a:ext>
            </a:extLst>
          </p:cNvPr>
          <p:cNvGraphicFramePr>
            <a:graphicFrameLocks noGrp="1"/>
          </p:cNvGraphicFramePr>
          <p:nvPr>
            <p:extLst>
              <p:ext uri="{D42A27DB-BD31-4B8C-83A1-F6EECF244321}">
                <p14:modId xmlns:p14="http://schemas.microsoft.com/office/powerpoint/2010/main" val="356081453"/>
              </p:ext>
            </p:extLst>
          </p:nvPr>
        </p:nvGraphicFramePr>
        <p:xfrm>
          <a:off x="975360" y="3911170"/>
          <a:ext cx="10058400" cy="2103120"/>
        </p:xfrm>
        <a:graphic>
          <a:graphicData uri="http://schemas.openxmlformats.org/drawingml/2006/table">
            <a:tbl>
              <a:tblPr/>
              <a:tblGrid>
                <a:gridCol w="5029200">
                  <a:extLst>
                    <a:ext uri="{9D8B030D-6E8A-4147-A177-3AD203B41FA5}">
                      <a16:colId xmlns:a16="http://schemas.microsoft.com/office/drawing/2014/main" val="1713833001"/>
                    </a:ext>
                  </a:extLst>
                </a:gridCol>
                <a:gridCol w="5029200">
                  <a:extLst>
                    <a:ext uri="{9D8B030D-6E8A-4147-A177-3AD203B41FA5}">
                      <a16:colId xmlns:a16="http://schemas.microsoft.com/office/drawing/2014/main" val="1090482707"/>
                    </a:ext>
                  </a:extLst>
                </a:gridCol>
              </a:tblGrid>
              <a:tr h="0">
                <a:tc>
                  <a:txBody>
                    <a:bodyPr/>
                    <a:lstStyle/>
                    <a:p>
                      <a:pPr fontAlgn="base"/>
                      <a:r>
                        <a:rPr lang="en-IE" dirty="0">
                          <a:effectLst/>
                        </a:rPr>
                        <a:t>SuperValu Tidy Towns Competition</a:t>
                      </a:r>
                    </a:p>
                  </a:txBody>
                  <a:tcPr anchor="ctr">
                    <a:lnL>
                      <a:noFill/>
                    </a:lnL>
                    <a:lnR>
                      <a:noFill/>
                    </a:lnR>
                    <a:lnT>
                      <a:noFill/>
                    </a:lnT>
                    <a:lnB w="7620" cap="flat" cmpd="sng" algn="ctr">
                      <a:solidFill>
                        <a:srgbClr val="FFFFFF"/>
                      </a:solidFill>
                      <a:prstDash val="solid"/>
                      <a:round/>
                      <a:headEnd type="none" w="med" len="med"/>
                      <a:tailEnd type="none" w="med" len="med"/>
                    </a:lnB>
                    <a:solidFill>
                      <a:srgbClr val="FFFFFF"/>
                    </a:solidFill>
                  </a:tcPr>
                </a:tc>
                <a:tc>
                  <a:txBody>
                    <a:bodyPr/>
                    <a:lstStyle/>
                    <a:p>
                      <a:pPr fontAlgn="base"/>
                      <a:r>
                        <a:rPr lang="en-IE" dirty="0">
                          <a:effectLst/>
                        </a:rPr>
                        <a:t>10 May 2023</a:t>
                      </a:r>
                    </a:p>
                  </a:txBody>
                  <a:tcPr anchor="ctr">
                    <a:lnL>
                      <a:noFill/>
                    </a:lnL>
                    <a:lnR>
                      <a:noFill/>
                    </a:lnR>
                    <a:lnT>
                      <a:noFill/>
                    </a:lnT>
                    <a:lnB w="762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22308142"/>
                  </a:ext>
                </a:extLst>
              </a:tr>
              <a:tr h="0">
                <a:tc>
                  <a:txBody>
                    <a:bodyPr/>
                    <a:lstStyle/>
                    <a:p>
                      <a:pPr fontAlgn="base"/>
                      <a:r>
                        <a:rPr lang="en-GB" dirty="0">
                          <a:effectLst/>
                        </a:rPr>
                        <a:t>The Arts Council - Arts Grant Funding</a:t>
                      </a:r>
                    </a:p>
                  </a:txBody>
                  <a:tcPr anchor="ctr">
                    <a:lnL>
                      <a:noFill/>
                    </a:lnL>
                    <a:lnR>
                      <a:noFill/>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tc>
                  <a:txBody>
                    <a:bodyPr/>
                    <a:lstStyle/>
                    <a:p>
                      <a:pPr fontAlgn="base"/>
                      <a:r>
                        <a:rPr lang="en-IE" dirty="0">
                          <a:effectLst/>
                        </a:rPr>
                        <a:t>11 May 2023</a:t>
                      </a:r>
                    </a:p>
                  </a:txBody>
                  <a:tcPr anchor="ctr">
                    <a:lnL>
                      <a:noFill/>
                    </a:lnL>
                    <a:lnR>
                      <a:noFill/>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798843953"/>
                  </a:ext>
                </a:extLst>
              </a:tr>
              <a:tr h="0">
                <a:tc>
                  <a:txBody>
                    <a:bodyPr/>
                    <a:lstStyle/>
                    <a:p>
                      <a:pPr fontAlgn="base"/>
                      <a:r>
                        <a:rPr lang="en-IE" dirty="0">
                          <a:effectLst/>
                        </a:rPr>
                        <a:t>ESF+ Programme</a:t>
                      </a:r>
                    </a:p>
                  </a:txBody>
                  <a:tcPr anchor="ctr">
                    <a:lnL>
                      <a:noFill/>
                    </a:lnL>
                    <a:lnR>
                      <a:noFill/>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tc>
                  <a:txBody>
                    <a:bodyPr/>
                    <a:lstStyle/>
                    <a:p>
                      <a:pPr fontAlgn="base"/>
                      <a:r>
                        <a:rPr lang="en-IE" dirty="0">
                          <a:effectLst/>
                        </a:rPr>
                        <a:t>11 May 2023</a:t>
                      </a:r>
                    </a:p>
                  </a:txBody>
                  <a:tcPr anchor="ctr">
                    <a:lnL>
                      <a:noFill/>
                    </a:lnL>
                    <a:lnR>
                      <a:noFill/>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248550"/>
                  </a:ext>
                </a:extLst>
              </a:tr>
              <a:tr h="0">
                <a:tc>
                  <a:txBody>
                    <a:bodyPr/>
                    <a:lstStyle/>
                    <a:p>
                      <a:pPr fontAlgn="base"/>
                      <a:r>
                        <a:rPr lang="en-GB" dirty="0">
                          <a:effectLst/>
                        </a:rPr>
                        <a:t>Oakfield Trust - Social Enterprise Funding</a:t>
                      </a:r>
                    </a:p>
                  </a:txBody>
                  <a:tcPr anchor="ctr">
                    <a:lnL>
                      <a:noFill/>
                    </a:lnL>
                    <a:lnR>
                      <a:noFill/>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tc>
                  <a:txBody>
                    <a:bodyPr/>
                    <a:lstStyle/>
                    <a:p>
                      <a:pPr fontAlgn="base"/>
                      <a:r>
                        <a:rPr lang="en-IE" dirty="0">
                          <a:effectLst/>
                        </a:rPr>
                        <a:t>12 May 2023</a:t>
                      </a:r>
                    </a:p>
                  </a:txBody>
                  <a:tcPr anchor="ctr">
                    <a:lnL>
                      <a:noFill/>
                    </a:lnL>
                    <a:lnR>
                      <a:noFill/>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558444417"/>
                  </a:ext>
                </a:extLst>
              </a:tr>
              <a:tr h="0">
                <a:tc>
                  <a:txBody>
                    <a:bodyPr/>
                    <a:lstStyle/>
                    <a:p>
                      <a:pPr fontAlgn="base"/>
                      <a:r>
                        <a:rPr lang="en-GB" dirty="0">
                          <a:effectLst/>
                        </a:rPr>
                        <a:t>Irish Youth Foundation - Vhi Health &amp; Wellbeing Fund 2023</a:t>
                      </a:r>
                    </a:p>
                  </a:txBody>
                  <a:tcPr anchor="ctr">
                    <a:lnL>
                      <a:noFill/>
                    </a:lnL>
                    <a:lnR>
                      <a:noFill/>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tc>
                  <a:txBody>
                    <a:bodyPr/>
                    <a:lstStyle/>
                    <a:p>
                      <a:pPr fontAlgn="base"/>
                      <a:r>
                        <a:rPr lang="en-IE" dirty="0">
                          <a:effectLst/>
                        </a:rPr>
                        <a:t>12 May 2023</a:t>
                      </a:r>
                    </a:p>
                  </a:txBody>
                  <a:tcPr anchor="ctr">
                    <a:lnL>
                      <a:noFill/>
                    </a:lnL>
                    <a:lnR>
                      <a:noFill/>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079142051"/>
                  </a:ext>
                </a:extLst>
              </a:tr>
            </a:tbl>
          </a:graphicData>
        </a:graphic>
      </p:graphicFrame>
      <p:sp>
        <p:nvSpPr>
          <p:cNvPr id="5" name="Date Placeholder 4">
            <a:extLst>
              <a:ext uri="{FF2B5EF4-FFF2-40B4-BE49-F238E27FC236}">
                <a16:creationId xmlns:a16="http://schemas.microsoft.com/office/drawing/2014/main" id="{FCC678FF-5D2D-02CB-A0B8-C1D0FE681831}"/>
              </a:ext>
            </a:extLst>
          </p:cNvPr>
          <p:cNvSpPr>
            <a:spLocks noGrp="1"/>
          </p:cNvSpPr>
          <p:nvPr>
            <p:ph type="dt" sz="half" idx="10"/>
          </p:nvPr>
        </p:nvSpPr>
        <p:spPr/>
        <p:txBody>
          <a:bodyPr/>
          <a:lstStyle/>
          <a:p>
            <a:fld id="{94DEFCD0-B913-4CC9-B6BD-D52680B9B4CA}" type="datetime1">
              <a:rPr lang="en-US" smtClean="0"/>
              <a:t>5/7/2023</a:t>
            </a:fld>
            <a:endParaRPr lang="en-US" dirty="0"/>
          </a:p>
        </p:txBody>
      </p:sp>
      <p:sp>
        <p:nvSpPr>
          <p:cNvPr id="6" name="Footer Placeholder 5">
            <a:extLst>
              <a:ext uri="{FF2B5EF4-FFF2-40B4-BE49-F238E27FC236}">
                <a16:creationId xmlns:a16="http://schemas.microsoft.com/office/drawing/2014/main" id="{2C191FA5-EDAB-4550-9D57-7FF189B0DD45}"/>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368475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0E16-D66E-EA34-75BD-A1171954C0F9}"/>
              </a:ext>
            </a:extLst>
          </p:cNvPr>
          <p:cNvSpPr>
            <a:spLocks noGrp="1"/>
          </p:cNvSpPr>
          <p:nvPr>
            <p:ph type="title"/>
          </p:nvPr>
        </p:nvSpPr>
        <p:spPr/>
        <p:txBody>
          <a:bodyPr/>
          <a:lstStyle/>
          <a:p>
            <a:r>
              <a:rPr lang="en-IE" dirty="0"/>
              <a:t>Links:</a:t>
            </a:r>
          </a:p>
        </p:txBody>
      </p:sp>
      <p:sp>
        <p:nvSpPr>
          <p:cNvPr id="3" name="Content Placeholder 2">
            <a:extLst>
              <a:ext uri="{FF2B5EF4-FFF2-40B4-BE49-F238E27FC236}">
                <a16:creationId xmlns:a16="http://schemas.microsoft.com/office/drawing/2014/main" id="{4822133B-A108-0EDD-D6E1-F88A3D340E68}"/>
              </a:ext>
            </a:extLst>
          </p:cNvPr>
          <p:cNvSpPr>
            <a:spLocks noGrp="1"/>
          </p:cNvSpPr>
          <p:nvPr>
            <p:ph idx="1"/>
          </p:nvPr>
        </p:nvSpPr>
        <p:spPr/>
        <p:txBody>
          <a:bodyPr/>
          <a:lstStyle/>
          <a:p>
            <a:r>
              <a:rPr lang="en-GB" dirty="0">
                <a:hlinkClick r:id="rId2"/>
              </a:rPr>
              <a:t>Subscribe to Fundingpoint | The Wheel</a:t>
            </a:r>
            <a:endParaRPr lang="en-GB" dirty="0"/>
          </a:p>
          <a:p>
            <a:r>
              <a:rPr lang="en-IE" dirty="0">
                <a:hlinkClick r:id="rId3"/>
              </a:rPr>
              <a:t>Deprivation Indices (pobal.ie)</a:t>
            </a:r>
            <a:endParaRPr lang="en-GB" dirty="0"/>
          </a:p>
          <a:p>
            <a:r>
              <a:rPr lang="en-GB" dirty="0">
                <a:hlinkClick r:id="rId4"/>
              </a:rPr>
              <a:t>Statistics - CSO - Central Statistics Office</a:t>
            </a:r>
            <a:endParaRPr lang="en-GB" dirty="0"/>
          </a:p>
          <a:p>
            <a:endParaRPr lang="en-IE" dirty="0"/>
          </a:p>
        </p:txBody>
      </p:sp>
      <p:sp>
        <p:nvSpPr>
          <p:cNvPr id="4" name="Date Placeholder 3">
            <a:extLst>
              <a:ext uri="{FF2B5EF4-FFF2-40B4-BE49-F238E27FC236}">
                <a16:creationId xmlns:a16="http://schemas.microsoft.com/office/drawing/2014/main" id="{268E60F0-2E83-79A4-5F36-B9E66674AF8C}"/>
              </a:ext>
            </a:extLst>
          </p:cNvPr>
          <p:cNvSpPr>
            <a:spLocks noGrp="1"/>
          </p:cNvSpPr>
          <p:nvPr>
            <p:ph type="dt" sz="half" idx="10"/>
          </p:nvPr>
        </p:nvSpPr>
        <p:spPr/>
        <p:txBody>
          <a:bodyPr/>
          <a:lstStyle/>
          <a:p>
            <a:fld id="{01C145F4-5C3A-4D35-96B3-D6B98615620A}" type="datetime1">
              <a:rPr lang="en-US" smtClean="0"/>
              <a:t>5/7/2023</a:t>
            </a:fld>
            <a:endParaRPr lang="en-US" dirty="0"/>
          </a:p>
        </p:txBody>
      </p:sp>
      <p:sp>
        <p:nvSpPr>
          <p:cNvPr id="5" name="Footer Placeholder 4">
            <a:extLst>
              <a:ext uri="{FF2B5EF4-FFF2-40B4-BE49-F238E27FC236}">
                <a16:creationId xmlns:a16="http://schemas.microsoft.com/office/drawing/2014/main" id="{B8ED1EBC-54D9-81AA-8A17-ED800FB86C69}"/>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22378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Grant Applications </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57573752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A21D8F1C-7E76-6D2A-B443-9DDA333D4077}"/>
              </a:ext>
            </a:extLst>
          </p:cNvPr>
          <p:cNvSpPr>
            <a:spLocks noGrp="1"/>
          </p:cNvSpPr>
          <p:nvPr>
            <p:ph type="dt" sz="half" idx="10"/>
          </p:nvPr>
        </p:nvSpPr>
        <p:spPr/>
        <p:txBody>
          <a:bodyPr/>
          <a:lstStyle/>
          <a:p>
            <a:fld id="{AA2575B9-DE76-48C3-A8AC-CE0EFDAA192F}" type="datetime1">
              <a:rPr lang="en-US" smtClean="0"/>
              <a:t>5/7/2023</a:t>
            </a:fld>
            <a:endParaRPr lang="en-US" dirty="0"/>
          </a:p>
        </p:txBody>
      </p:sp>
      <p:sp>
        <p:nvSpPr>
          <p:cNvPr id="5" name="Footer Placeholder 4">
            <a:extLst>
              <a:ext uri="{FF2B5EF4-FFF2-40B4-BE49-F238E27FC236}">
                <a16:creationId xmlns:a16="http://schemas.microsoft.com/office/drawing/2014/main" id="{8958E4F4-D5D4-94CE-E5B1-B09074896082}"/>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1587-1DFF-61DC-3232-35BC26F22F47}"/>
              </a:ext>
            </a:extLst>
          </p:cNvPr>
          <p:cNvSpPr>
            <a:spLocks noGrp="1"/>
          </p:cNvSpPr>
          <p:nvPr>
            <p:ph type="title"/>
          </p:nvPr>
        </p:nvSpPr>
        <p:spPr/>
        <p:txBody>
          <a:bodyPr/>
          <a:lstStyle/>
          <a:p>
            <a:r>
              <a:rPr lang="en-IE" dirty="0"/>
              <a:t>IMPACT:</a:t>
            </a:r>
          </a:p>
        </p:txBody>
      </p:sp>
      <p:sp>
        <p:nvSpPr>
          <p:cNvPr id="3" name="Content Placeholder 2">
            <a:extLst>
              <a:ext uri="{FF2B5EF4-FFF2-40B4-BE49-F238E27FC236}">
                <a16:creationId xmlns:a16="http://schemas.microsoft.com/office/drawing/2014/main" id="{9EDDD88C-127F-8790-F821-5E96B9BA246A}"/>
              </a:ext>
            </a:extLst>
          </p:cNvPr>
          <p:cNvSpPr>
            <a:spLocks noGrp="1"/>
          </p:cNvSpPr>
          <p:nvPr>
            <p:ph idx="1"/>
          </p:nvPr>
        </p:nvSpPr>
        <p:spPr/>
        <p:txBody>
          <a:bodyPr>
            <a:normAutofit fontScale="92500" lnSpcReduction="20000"/>
          </a:bodyPr>
          <a:lstStyle/>
          <a:p>
            <a:pPr algn="ctr"/>
            <a:r>
              <a:rPr lang="en-GB" sz="3900" b="1" dirty="0">
                <a:solidFill>
                  <a:srgbClr val="FF0000"/>
                </a:solidFill>
              </a:rPr>
              <a:t>What do we mean by impact?</a:t>
            </a:r>
          </a:p>
          <a:p>
            <a:pPr marL="0" indent="0" algn="just">
              <a:lnSpc>
                <a:spcPct val="100000"/>
              </a:lnSpc>
              <a:spcAft>
                <a:spcPts val="600"/>
              </a:spcAft>
              <a:buNone/>
            </a:pPr>
            <a:r>
              <a:rPr lang="en-GB" sz="2000" dirty="0"/>
              <a:t>The word impact can be replaced with words like ‘change’, ‘effect’, ‘outcome’, ‘benefit’ and ‘result’, but they all largely mean the same thing. </a:t>
            </a:r>
          </a:p>
          <a:p>
            <a:pPr marL="0" indent="0" algn="just">
              <a:lnSpc>
                <a:spcPct val="100000"/>
              </a:lnSpc>
              <a:spcAft>
                <a:spcPts val="600"/>
              </a:spcAft>
              <a:buNone/>
            </a:pPr>
            <a:r>
              <a:rPr lang="en-GB" sz="2000" dirty="0"/>
              <a:t>You’ll hear people talking about demonstrating and measuring impact, which means taking a step back and thinking about the difference you make through the work you do and collecting data to show this. </a:t>
            </a:r>
          </a:p>
          <a:p>
            <a:pPr marL="0" indent="0" algn="just">
              <a:lnSpc>
                <a:spcPct val="100000"/>
              </a:lnSpc>
              <a:buNone/>
            </a:pPr>
            <a:r>
              <a:rPr lang="en-GB" sz="2000" dirty="0"/>
              <a:t>Your impact may be the difference that you make to those who directly use your service, to those in the local community more generally, or to wider society. The impact you highlight can be wide ranging and can affect many aspects of people’s lives.</a:t>
            </a:r>
          </a:p>
          <a:p>
            <a:pPr marL="0" indent="0" algn="just">
              <a:lnSpc>
                <a:spcPct val="100000"/>
              </a:lnSpc>
              <a:buNone/>
            </a:pPr>
            <a:r>
              <a:rPr lang="en-GB" sz="2000" dirty="0"/>
              <a:t>If someone asked you right now “What does your project achieve?”, what would you say to them? How do you know how it’s going, what works well and what doesn’t?</a:t>
            </a:r>
          </a:p>
          <a:p>
            <a:endParaRPr lang="en-IE" dirty="0"/>
          </a:p>
        </p:txBody>
      </p:sp>
      <p:pic>
        <p:nvPicPr>
          <p:cNvPr id="5" name="Picture 4">
            <a:extLst>
              <a:ext uri="{FF2B5EF4-FFF2-40B4-BE49-F238E27FC236}">
                <a16:creationId xmlns:a16="http://schemas.microsoft.com/office/drawing/2014/main" id="{81BDB56B-F826-14D2-DAE7-A412161EC0E9}"/>
              </a:ext>
            </a:extLst>
          </p:cNvPr>
          <p:cNvPicPr>
            <a:picLocks noChangeAspect="1"/>
          </p:cNvPicPr>
          <p:nvPr/>
        </p:nvPicPr>
        <p:blipFill>
          <a:blip r:embed="rId2"/>
          <a:stretch>
            <a:fillRect/>
          </a:stretch>
        </p:blipFill>
        <p:spPr>
          <a:xfrm>
            <a:off x="815788" y="118110"/>
            <a:ext cx="4095750" cy="1619250"/>
          </a:xfrm>
          <a:prstGeom prst="rect">
            <a:avLst/>
          </a:prstGeom>
        </p:spPr>
      </p:pic>
      <p:sp>
        <p:nvSpPr>
          <p:cNvPr id="6" name="Date Placeholder 5">
            <a:extLst>
              <a:ext uri="{FF2B5EF4-FFF2-40B4-BE49-F238E27FC236}">
                <a16:creationId xmlns:a16="http://schemas.microsoft.com/office/drawing/2014/main" id="{11F46101-3225-E1A2-B10A-D4FB9FF5CAB8}"/>
              </a:ext>
            </a:extLst>
          </p:cNvPr>
          <p:cNvSpPr>
            <a:spLocks noGrp="1"/>
          </p:cNvSpPr>
          <p:nvPr>
            <p:ph type="dt" sz="half" idx="10"/>
          </p:nvPr>
        </p:nvSpPr>
        <p:spPr/>
        <p:txBody>
          <a:bodyPr/>
          <a:lstStyle/>
          <a:p>
            <a:fld id="{B2676A96-8663-4569-9905-88AEF17A1C81}" type="datetime1">
              <a:rPr lang="en-US" smtClean="0"/>
              <a:t>5/7/2023</a:t>
            </a:fld>
            <a:endParaRPr lang="en-US" dirty="0"/>
          </a:p>
        </p:txBody>
      </p:sp>
      <p:sp>
        <p:nvSpPr>
          <p:cNvPr id="7" name="Footer Placeholder 6">
            <a:extLst>
              <a:ext uri="{FF2B5EF4-FFF2-40B4-BE49-F238E27FC236}">
                <a16:creationId xmlns:a16="http://schemas.microsoft.com/office/drawing/2014/main" id="{F0437CC6-AC41-1DF9-B80D-ABE1FAB6B492}"/>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8758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F450-6FAF-17A8-4A80-C6EE7E4B6F84}"/>
              </a:ext>
            </a:extLst>
          </p:cNvPr>
          <p:cNvSpPr>
            <a:spLocks noGrp="1"/>
          </p:cNvSpPr>
          <p:nvPr>
            <p:ph type="title"/>
          </p:nvPr>
        </p:nvSpPr>
        <p:spPr/>
        <p:txBody>
          <a:bodyPr/>
          <a:lstStyle/>
          <a:p>
            <a:r>
              <a:rPr lang="en-GB" sz="4800" b="1" dirty="0">
                <a:solidFill>
                  <a:srgbClr val="FF0000"/>
                </a:solidFill>
              </a:rPr>
              <a:t>Why is it important to show impact?</a:t>
            </a:r>
            <a:endParaRPr lang="en-IE" b="1" dirty="0">
              <a:solidFill>
                <a:srgbClr val="FF0000"/>
              </a:solidFill>
            </a:endParaRPr>
          </a:p>
        </p:txBody>
      </p:sp>
      <p:sp>
        <p:nvSpPr>
          <p:cNvPr id="3" name="Content Placeholder 2">
            <a:extLst>
              <a:ext uri="{FF2B5EF4-FFF2-40B4-BE49-F238E27FC236}">
                <a16:creationId xmlns:a16="http://schemas.microsoft.com/office/drawing/2014/main" id="{34E61D61-EBCB-5C22-D487-D8B8BB5C40D8}"/>
              </a:ext>
            </a:extLst>
          </p:cNvPr>
          <p:cNvSpPr>
            <a:spLocks noGrp="1"/>
          </p:cNvSpPr>
          <p:nvPr>
            <p:ph idx="1"/>
          </p:nvPr>
        </p:nvSpPr>
        <p:spPr/>
        <p:txBody>
          <a:bodyPr/>
          <a:lstStyle/>
          <a:p>
            <a:pPr marL="0" indent="0">
              <a:lnSpc>
                <a:spcPct val="100000"/>
              </a:lnSpc>
              <a:spcAft>
                <a:spcPts val="600"/>
              </a:spcAft>
              <a:buNone/>
            </a:pPr>
            <a:r>
              <a:rPr lang="en-GB" sz="2000" b="1" dirty="0"/>
              <a:t>Collecting data on the difference your project is making has many benefits:</a:t>
            </a:r>
          </a:p>
          <a:p>
            <a:pPr lvl="0">
              <a:buClr>
                <a:srgbClr val="AF3794"/>
              </a:buClr>
            </a:pPr>
            <a:r>
              <a:rPr lang="en-GB" sz="2000" b="1" dirty="0"/>
              <a:t>Helps you think through the problem you’re tackling</a:t>
            </a:r>
          </a:p>
          <a:p>
            <a:pPr lvl="0">
              <a:buClr>
                <a:srgbClr val="AF3794"/>
              </a:buClr>
            </a:pPr>
            <a:r>
              <a:rPr lang="en-GB" sz="2000" b="1" dirty="0"/>
              <a:t>See how you are doing and how you can improve </a:t>
            </a:r>
          </a:p>
          <a:p>
            <a:pPr lvl="0">
              <a:buClr>
                <a:srgbClr val="AF3794"/>
              </a:buClr>
            </a:pPr>
            <a:r>
              <a:rPr lang="en-GB" sz="2000" b="1" dirty="0"/>
              <a:t>Helps plan what you are going to do next </a:t>
            </a:r>
          </a:p>
          <a:p>
            <a:pPr lvl="0">
              <a:buClr>
                <a:srgbClr val="AF3794"/>
              </a:buClr>
            </a:pPr>
            <a:r>
              <a:rPr lang="en-GB" sz="2000" b="1" dirty="0"/>
              <a:t>Tell your story and inspire others </a:t>
            </a:r>
          </a:p>
          <a:p>
            <a:pPr lvl="0">
              <a:buClr>
                <a:srgbClr val="AF3794"/>
              </a:buClr>
            </a:pPr>
            <a:r>
              <a:rPr lang="en-GB" sz="2000" b="1" dirty="0"/>
              <a:t>Attracts further funding and investment</a:t>
            </a:r>
          </a:p>
          <a:p>
            <a:pPr lvl="0">
              <a:buClr>
                <a:srgbClr val="AF3794"/>
              </a:buClr>
            </a:pPr>
            <a:r>
              <a:rPr lang="en-GB" sz="2000" b="1" dirty="0"/>
              <a:t>Raises awareness in the local community</a:t>
            </a:r>
          </a:p>
          <a:p>
            <a:endParaRPr lang="en-IE" dirty="0"/>
          </a:p>
        </p:txBody>
      </p:sp>
      <p:sp>
        <p:nvSpPr>
          <p:cNvPr id="4" name="Date Placeholder 3">
            <a:extLst>
              <a:ext uri="{FF2B5EF4-FFF2-40B4-BE49-F238E27FC236}">
                <a16:creationId xmlns:a16="http://schemas.microsoft.com/office/drawing/2014/main" id="{80E63CA4-DB30-A2D1-D4B8-6DA7DE5C881E}"/>
              </a:ext>
            </a:extLst>
          </p:cNvPr>
          <p:cNvSpPr>
            <a:spLocks noGrp="1"/>
          </p:cNvSpPr>
          <p:nvPr>
            <p:ph type="dt" sz="half" idx="10"/>
          </p:nvPr>
        </p:nvSpPr>
        <p:spPr/>
        <p:txBody>
          <a:bodyPr/>
          <a:lstStyle/>
          <a:p>
            <a:fld id="{BB056F64-8DB6-438D-BE45-C3B4BD25171D}" type="datetime1">
              <a:rPr lang="en-US" smtClean="0"/>
              <a:t>5/7/2023</a:t>
            </a:fld>
            <a:endParaRPr lang="en-US" dirty="0"/>
          </a:p>
        </p:txBody>
      </p:sp>
      <p:sp>
        <p:nvSpPr>
          <p:cNvPr id="5" name="Footer Placeholder 4">
            <a:extLst>
              <a:ext uri="{FF2B5EF4-FFF2-40B4-BE49-F238E27FC236}">
                <a16:creationId xmlns:a16="http://schemas.microsoft.com/office/drawing/2014/main" id="{5CBAF349-9537-6655-E8C3-4BA7B5F2A0EF}"/>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55305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671B0-5A35-8AD8-7352-8BFDD71760E7}"/>
              </a:ext>
            </a:extLst>
          </p:cNvPr>
          <p:cNvSpPr>
            <a:spLocks noGrp="1"/>
          </p:cNvSpPr>
          <p:nvPr>
            <p:ph type="title"/>
          </p:nvPr>
        </p:nvSpPr>
        <p:spPr/>
        <p:txBody>
          <a:bodyPr/>
          <a:lstStyle/>
          <a:p>
            <a:r>
              <a:rPr lang="en-IE" dirty="0"/>
              <a:t>QUESTIONS TO ASK:</a:t>
            </a:r>
          </a:p>
        </p:txBody>
      </p:sp>
      <p:sp>
        <p:nvSpPr>
          <p:cNvPr id="3" name="Content Placeholder 2">
            <a:extLst>
              <a:ext uri="{FF2B5EF4-FFF2-40B4-BE49-F238E27FC236}">
                <a16:creationId xmlns:a16="http://schemas.microsoft.com/office/drawing/2014/main" id="{64840BEC-96A5-9888-C877-ED0C37616EE3}"/>
              </a:ext>
            </a:extLst>
          </p:cNvPr>
          <p:cNvSpPr>
            <a:spLocks noGrp="1"/>
          </p:cNvSpPr>
          <p:nvPr>
            <p:ph idx="1"/>
          </p:nvPr>
        </p:nvSpPr>
        <p:spPr/>
        <p:txBody>
          <a:bodyPr>
            <a:normAutofit fontScale="55000" lnSpcReduction="20000"/>
          </a:bodyPr>
          <a:lstStyle/>
          <a:p>
            <a:pPr algn="just">
              <a:lnSpc>
                <a:spcPct val="110000"/>
              </a:lnSpc>
              <a:buClr>
                <a:srgbClr val="AF3794"/>
              </a:buClr>
            </a:pPr>
            <a:r>
              <a:rPr lang="en-US" sz="2800" b="1" dirty="0"/>
              <a:t>What need is your project meeting? </a:t>
            </a:r>
            <a:r>
              <a:rPr lang="en-US" sz="2000" b="1" i="1" dirty="0"/>
              <a:t>For example, some young people have nothing to do in the evening on the estate so we are running street football and street cricket sessions for them</a:t>
            </a:r>
            <a:endParaRPr lang="en-US" sz="2000" b="1" dirty="0"/>
          </a:p>
          <a:p>
            <a:pPr lvl="0" algn="just">
              <a:lnSpc>
                <a:spcPct val="110000"/>
              </a:lnSpc>
              <a:buClr>
                <a:srgbClr val="AF3794"/>
              </a:buClr>
            </a:pPr>
            <a:r>
              <a:rPr lang="en-GB" sz="2800" b="1" dirty="0"/>
              <a:t>What's the problem you’re trying to tackle? </a:t>
            </a:r>
            <a:r>
              <a:rPr lang="en-GB" sz="2000" b="1" i="1" dirty="0"/>
              <a:t>Because some young people have nothing to do, they are littering, breaking windows, fighting and getting into trouble</a:t>
            </a:r>
            <a:endParaRPr lang="en-GB" sz="2000" b="1" dirty="0"/>
          </a:p>
          <a:p>
            <a:pPr algn="just">
              <a:lnSpc>
                <a:spcPct val="110000"/>
              </a:lnSpc>
              <a:buClr>
                <a:srgbClr val="AF3794"/>
              </a:buClr>
            </a:pPr>
            <a:r>
              <a:rPr lang="en-US" sz="2800" b="1" dirty="0"/>
              <a:t>Who benefits from what you’re doing? </a:t>
            </a:r>
            <a:r>
              <a:rPr lang="en-US" sz="2000" b="1" i="1" dirty="0"/>
              <a:t>Young people on the estate aged 12 – 19, parents, residents, local  businesses , sports clubs</a:t>
            </a:r>
            <a:endParaRPr lang="en-GB" sz="2000" b="1" dirty="0"/>
          </a:p>
          <a:p>
            <a:pPr lvl="0" algn="just">
              <a:lnSpc>
                <a:spcPct val="110000"/>
              </a:lnSpc>
              <a:buClr>
                <a:srgbClr val="AF3794"/>
              </a:buClr>
            </a:pPr>
            <a:r>
              <a:rPr lang="en-US" sz="2800" b="1" dirty="0"/>
              <a:t>What do you </a:t>
            </a:r>
            <a:r>
              <a:rPr lang="en-US" sz="2800" b="1" dirty="0">
                <a:solidFill>
                  <a:srgbClr val="FF0000"/>
                </a:solidFill>
              </a:rPr>
              <a:t>(and others) </a:t>
            </a:r>
            <a:r>
              <a:rPr lang="en-US" sz="2800" b="1" dirty="0"/>
              <a:t>do that makes a real difference</a:t>
            </a:r>
            <a:r>
              <a:rPr lang="en-US" sz="3600" b="1" dirty="0"/>
              <a:t>? </a:t>
            </a:r>
            <a:r>
              <a:rPr lang="en-US" sz="2000" b="1" i="1" dirty="0"/>
              <a:t>The young people learn sports skills and we help them get along better with each other. We help them see that team work can be positive and that there are adults that care about them.</a:t>
            </a:r>
          </a:p>
          <a:p>
            <a:pPr lvl="0" algn="just">
              <a:lnSpc>
                <a:spcPct val="110000"/>
              </a:lnSpc>
              <a:buClr>
                <a:srgbClr val="AF3794"/>
              </a:buClr>
            </a:pPr>
            <a:r>
              <a:rPr lang="en-GB" sz="2800" b="1" dirty="0"/>
              <a:t>What </a:t>
            </a:r>
            <a:r>
              <a:rPr lang="en-GB" sz="2800" b="1" dirty="0">
                <a:solidFill>
                  <a:srgbClr val="FF0000"/>
                </a:solidFill>
              </a:rPr>
              <a:t>is your projects’ </a:t>
            </a:r>
            <a:r>
              <a:rPr lang="en-GB" sz="2800" b="1" dirty="0"/>
              <a:t>specific goals? </a:t>
            </a:r>
            <a:r>
              <a:rPr lang="en-GB" sz="2000" b="1" i="1" dirty="0"/>
              <a:t>We want young people to feel better about themselves, grow in confidence and wanting to explore their future options.</a:t>
            </a:r>
          </a:p>
          <a:p>
            <a:pPr algn="just">
              <a:lnSpc>
                <a:spcPct val="110000"/>
              </a:lnSpc>
              <a:buClr>
                <a:srgbClr val="AF3794"/>
              </a:buClr>
            </a:pPr>
            <a:r>
              <a:rPr lang="en-GB" sz="2800" b="1" dirty="0"/>
              <a:t>How will you know if you’ve achieved them? </a:t>
            </a:r>
            <a:r>
              <a:rPr lang="en-GB" sz="2000" b="1" i="1" dirty="0"/>
              <a:t>More young people asking us about coaching qualifications and wanting more information about sports or educational qualifications, more confidence, fewer reports of anti-social behaviour (ASB) and other low level criminal activity on the estate.</a:t>
            </a:r>
            <a:endParaRPr lang="en-GB" sz="2000" b="1" dirty="0"/>
          </a:p>
          <a:p>
            <a:endParaRPr lang="en-IE" dirty="0"/>
          </a:p>
        </p:txBody>
      </p:sp>
      <p:pic>
        <p:nvPicPr>
          <p:cNvPr id="5" name="Picture 4">
            <a:extLst>
              <a:ext uri="{FF2B5EF4-FFF2-40B4-BE49-F238E27FC236}">
                <a16:creationId xmlns:a16="http://schemas.microsoft.com/office/drawing/2014/main" id="{FCC9A51B-6C32-E8EE-CCF7-794253E4FD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65980" y="107577"/>
            <a:ext cx="3503407" cy="1783976"/>
          </a:xfrm>
          <a:prstGeom prst="rect">
            <a:avLst/>
          </a:prstGeom>
        </p:spPr>
      </p:pic>
      <p:sp>
        <p:nvSpPr>
          <p:cNvPr id="6" name="Date Placeholder 5">
            <a:extLst>
              <a:ext uri="{FF2B5EF4-FFF2-40B4-BE49-F238E27FC236}">
                <a16:creationId xmlns:a16="http://schemas.microsoft.com/office/drawing/2014/main" id="{D2FF22B6-519B-5268-0E21-F62E2151D95A}"/>
              </a:ext>
            </a:extLst>
          </p:cNvPr>
          <p:cNvSpPr>
            <a:spLocks noGrp="1"/>
          </p:cNvSpPr>
          <p:nvPr>
            <p:ph type="dt" sz="half" idx="10"/>
          </p:nvPr>
        </p:nvSpPr>
        <p:spPr/>
        <p:txBody>
          <a:bodyPr/>
          <a:lstStyle/>
          <a:p>
            <a:fld id="{4B4F40B6-8069-4FD0-8E64-2562B0CE5587}" type="datetime1">
              <a:rPr lang="en-US" smtClean="0"/>
              <a:t>5/7/2023</a:t>
            </a:fld>
            <a:endParaRPr lang="en-US" dirty="0"/>
          </a:p>
        </p:txBody>
      </p:sp>
      <p:sp>
        <p:nvSpPr>
          <p:cNvPr id="7" name="Footer Placeholder 6">
            <a:extLst>
              <a:ext uri="{FF2B5EF4-FFF2-40B4-BE49-F238E27FC236}">
                <a16:creationId xmlns:a16="http://schemas.microsoft.com/office/drawing/2014/main" id="{2349E265-F3FA-31CB-4EC1-FE23E2905066}"/>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97748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38C7-145C-B694-893B-470F197D265C}"/>
              </a:ext>
            </a:extLst>
          </p:cNvPr>
          <p:cNvSpPr>
            <a:spLocks noGrp="1"/>
          </p:cNvSpPr>
          <p:nvPr>
            <p:ph type="title"/>
          </p:nvPr>
        </p:nvSpPr>
        <p:spPr/>
        <p:txBody>
          <a:bodyPr/>
          <a:lstStyle/>
          <a:p>
            <a:r>
              <a:rPr lang="en-IE" dirty="0"/>
              <a:t>GETTING STARTED:</a:t>
            </a:r>
          </a:p>
        </p:txBody>
      </p:sp>
      <p:sp>
        <p:nvSpPr>
          <p:cNvPr id="3" name="Content Placeholder 2">
            <a:extLst>
              <a:ext uri="{FF2B5EF4-FFF2-40B4-BE49-F238E27FC236}">
                <a16:creationId xmlns:a16="http://schemas.microsoft.com/office/drawing/2014/main" id="{2DF25241-C502-3DDC-79E6-7E9B85064F80}"/>
              </a:ext>
            </a:extLst>
          </p:cNvPr>
          <p:cNvSpPr>
            <a:spLocks noGrp="1"/>
          </p:cNvSpPr>
          <p:nvPr>
            <p:ph idx="1"/>
          </p:nvPr>
        </p:nvSpPr>
        <p:spPr/>
        <p:txBody>
          <a:bodyPr>
            <a:normAutofit fontScale="62500" lnSpcReduction="20000"/>
          </a:bodyPr>
          <a:lstStyle/>
          <a:p>
            <a:pPr algn="ctr"/>
            <a:r>
              <a:rPr lang="en-IE" sz="2900" dirty="0">
                <a:solidFill>
                  <a:srgbClr val="FF0000"/>
                </a:solidFill>
              </a:rPr>
              <a:t>Grant Applications are usually divided into sections :</a:t>
            </a:r>
          </a:p>
          <a:p>
            <a:r>
              <a:rPr lang="en-IE" sz="2600" b="1" dirty="0">
                <a:solidFill>
                  <a:srgbClr val="FF0000"/>
                </a:solidFill>
              </a:rPr>
              <a:t>Section 1 is usually </a:t>
            </a:r>
          </a:p>
          <a:p>
            <a:r>
              <a:rPr lang="en-GB" sz="2300" b="1" dirty="0"/>
              <a:t>Organisation Name and Address</a:t>
            </a:r>
          </a:p>
          <a:p>
            <a:r>
              <a:rPr lang="en-GB" sz="2300" b="1" dirty="0"/>
              <a:t>Organisation Telephone </a:t>
            </a:r>
          </a:p>
          <a:p>
            <a:r>
              <a:rPr lang="en-GB" sz="2300" b="1" dirty="0"/>
              <a:t>Email </a:t>
            </a:r>
          </a:p>
          <a:p>
            <a:r>
              <a:rPr lang="en-GB" sz="2300" b="1" dirty="0"/>
              <a:t>Website </a:t>
            </a:r>
          </a:p>
          <a:p>
            <a:r>
              <a:rPr lang="en-GB" sz="2300" b="1" dirty="0"/>
              <a:t>Organisation’s Charity Number </a:t>
            </a:r>
          </a:p>
          <a:p>
            <a:r>
              <a:rPr lang="en-GB" sz="2300" b="1" dirty="0"/>
              <a:t>Year organisation was established</a:t>
            </a:r>
          </a:p>
          <a:p>
            <a:r>
              <a:rPr lang="en-GB" sz="2300" b="1" dirty="0"/>
              <a:t>What are the charitable objectives of your organisation as defined in your constitution? And what are the day-to-day activities of your organisation</a:t>
            </a:r>
            <a:endParaRPr lang="en-IE" sz="2300" b="1" dirty="0"/>
          </a:p>
        </p:txBody>
      </p:sp>
      <p:pic>
        <p:nvPicPr>
          <p:cNvPr id="5" name="Picture 4">
            <a:extLst>
              <a:ext uri="{FF2B5EF4-FFF2-40B4-BE49-F238E27FC236}">
                <a16:creationId xmlns:a16="http://schemas.microsoft.com/office/drawing/2014/main" id="{9B4E091E-C883-A45B-CBD1-218B757AC12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20118" y="179944"/>
            <a:ext cx="5325035" cy="1664073"/>
          </a:xfrm>
          <a:prstGeom prst="rect">
            <a:avLst/>
          </a:prstGeom>
        </p:spPr>
      </p:pic>
      <p:sp>
        <p:nvSpPr>
          <p:cNvPr id="6" name="Date Placeholder 5">
            <a:extLst>
              <a:ext uri="{FF2B5EF4-FFF2-40B4-BE49-F238E27FC236}">
                <a16:creationId xmlns:a16="http://schemas.microsoft.com/office/drawing/2014/main" id="{0AA4EEAF-0984-1942-3E27-71276287E604}"/>
              </a:ext>
            </a:extLst>
          </p:cNvPr>
          <p:cNvSpPr>
            <a:spLocks noGrp="1"/>
          </p:cNvSpPr>
          <p:nvPr>
            <p:ph type="dt" sz="half" idx="10"/>
          </p:nvPr>
        </p:nvSpPr>
        <p:spPr/>
        <p:txBody>
          <a:bodyPr/>
          <a:lstStyle/>
          <a:p>
            <a:fld id="{10323398-C559-4731-9355-6269F4356124}" type="datetime1">
              <a:rPr lang="en-US" smtClean="0"/>
              <a:t>5/7/2023</a:t>
            </a:fld>
            <a:endParaRPr lang="en-US" dirty="0"/>
          </a:p>
        </p:txBody>
      </p:sp>
      <p:sp>
        <p:nvSpPr>
          <p:cNvPr id="7" name="Footer Placeholder 6">
            <a:extLst>
              <a:ext uri="{FF2B5EF4-FFF2-40B4-BE49-F238E27FC236}">
                <a16:creationId xmlns:a16="http://schemas.microsoft.com/office/drawing/2014/main" id="{AEA3C181-5511-8100-9470-C7FFDADA1056}"/>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172966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41615-EF3C-267B-6680-DD40EFF0E0A6}"/>
              </a:ext>
            </a:extLst>
          </p:cNvPr>
          <p:cNvSpPr>
            <a:spLocks noGrp="1"/>
          </p:cNvSpPr>
          <p:nvPr>
            <p:ph type="title"/>
          </p:nvPr>
        </p:nvSpPr>
        <p:spPr/>
        <p:txBody>
          <a:bodyPr/>
          <a:lstStyle/>
          <a:p>
            <a:r>
              <a:rPr lang="en-IE" dirty="0"/>
              <a:t>Section 2 &amp; 3</a:t>
            </a:r>
          </a:p>
        </p:txBody>
      </p:sp>
      <p:sp>
        <p:nvSpPr>
          <p:cNvPr id="3" name="Content Placeholder 2">
            <a:extLst>
              <a:ext uri="{FF2B5EF4-FFF2-40B4-BE49-F238E27FC236}">
                <a16:creationId xmlns:a16="http://schemas.microsoft.com/office/drawing/2014/main" id="{F1833E6D-A71E-DD24-4121-B8B05EFF82BF}"/>
              </a:ext>
            </a:extLst>
          </p:cNvPr>
          <p:cNvSpPr>
            <a:spLocks noGrp="1"/>
          </p:cNvSpPr>
          <p:nvPr>
            <p:ph idx="1"/>
          </p:nvPr>
        </p:nvSpPr>
        <p:spPr/>
        <p:txBody>
          <a:bodyPr/>
          <a:lstStyle/>
          <a:p>
            <a:r>
              <a:rPr lang="en-IE" dirty="0"/>
              <a:t>Applicant Details</a:t>
            </a:r>
          </a:p>
          <a:p>
            <a:endParaRPr lang="en-IE" dirty="0"/>
          </a:p>
          <a:p>
            <a:r>
              <a:rPr lang="en-IE" dirty="0"/>
              <a:t>Bank Details</a:t>
            </a:r>
          </a:p>
        </p:txBody>
      </p:sp>
      <p:sp>
        <p:nvSpPr>
          <p:cNvPr id="4" name="Date Placeholder 3">
            <a:extLst>
              <a:ext uri="{FF2B5EF4-FFF2-40B4-BE49-F238E27FC236}">
                <a16:creationId xmlns:a16="http://schemas.microsoft.com/office/drawing/2014/main" id="{9E065C06-36C4-8023-A802-7ED7FD3772C9}"/>
              </a:ext>
            </a:extLst>
          </p:cNvPr>
          <p:cNvSpPr>
            <a:spLocks noGrp="1"/>
          </p:cNvSpPr>
          <p:nvPr>
            <p:ph type="dt" sz="half" idx="10"/>
          </p:nvPr>
        </p:nvSpPr>
        <p:spPr/>
        <p:txBody>
          <a:bodyPr/>
          <a:lstStyle/>
          <a:p>
            <a:fld id="{45862921-F7CD-4779-9FD3-CDEC4BCFDAB7}" type="datetime1">
              <a:rPr lang="en-US" smtClean="0"/>
              <a:t>5/7/2023</a:t>
            </a:fld>
            <a:endParaRPr lang="en-US" dirty="0"/>
          </a:p>
        </p:txBody>
      </p:sp>
      <p:sp>
        <p:nvSpPr>
          <p:cNvPr id="5" name="Footer Placeholder 4">
            <a:extLst>
              <a:ext uri="{FF2B5EF4-FFF2-40B4-BE49-F238E27FC236}">
                <a16:creationId xmlns:a16="http://schemas.microsoft.com/office/drawing/2014/main" id="{13D8C35A-D99D-163B-1332-2A06A216F500}"/>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205544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1E3C-D218-28B4-50F6-7992DC590FE4}"/>
              </a:ext>
            </a:extLst>
          </p:cNvPr>
          <p:cNvSpPr>
            <a:spLocks noGrp="1"/>
          </p:cNvSpPr>
          <p:nvPr>
            <p:ph type="title"/>
          </p:nvPr>
        </p:nvSpPr>
        <p:spPr>
          <a:xfrm>
            <a:off x="1097280" y="286604"/>
            <a:ext cx="10058400" cy="538150"/>
          </a:xfrm>
        </p:spPr>
        <p:txBody>
          <a:bodyPr>
            <a:normAutofit fontScale="90000"/>
          </a:bodyPr>
          <a:lstStyle/>
          <a:p>
            <a:r>
              <a:rPr lang="en-IE" dirty="0"/>
              <a:t>Your Project:</a:t>
            </a:r>
          </a:p>
        </p:txBody>
      </p:sp>
      <p:sp>
        <p:nvSpPr>
          <p:cNvPr id="3" name="Content Placeholder 2">
            <a:extLst>
              <a:ext uri="{FF2B5EF4-FFF2-40B4-BE49-F238E27FC236}">
                <a16:creationId xmlns:a16="http://schemas.microsoft.com/office/drawing/2014/main" id="{0D7D8A2A-3898-2B9F-B781-E51737B68F94}"/>
              </a:ext>
            </a:extLst>
          </p:cNvPr>
          <p:cNvSpPr>
            <a:spLocks noGrp="1"/>
          </p:cNvSpPr>
          <p:nvPr>
            <p:ph idx="1"/>
          </p:nvPr>
        </p:nvSpPr>
        <p:spPr>
          <a:xfrm>
            <a:off x="1097280" y="1084729"/>
            <a:ext cx="10058400" cy="4784364"/>
          </a:xfrm>
        </p:spPr>
        <p:txBody>
          <a:bodyPr>
            <a:normAutofit fontScale="77500" lnSpcReduction="20000"/>
          </a:bodyPr>
          <a:lstStyle/>
          <a:p>
            <a:r>
              <a:rPr lang="en-IE" dirty="0"/>
              <a:t>Some Sample Questions:</a:t>
            </a:r>
          </a:p>
          <a:p>
            <a:r>
              <a:rPr lang="en-GB" b="1" dirty="0">
                <a:solidFill>
                  <a:srgbClr val="FF0000"/>
                </a:solidFill>
              </a:rPr>
              <a:t>What is the overarching goal of your proposed project?</a:t>
            </a:r>
          </a:p>
          <a:p>
            <a:r>
              <a:rPr lang="en-IE" b="1" i="1" u="sng" dirty="0"/>
              <a:t>(Provide ? In the community (Education, social aspect, combat Poverty, Create ?)</a:t>
            </a:r>
          </a:p>
          <a:p>
            <a:r>
              <a:rPr lang="en-GB" b="1" dirty="0">
                <a:solidFill>
                  <a:srgbClr val="FF0000"/>
                </a:solidFill>
              </a:rPr>
              <a:t>Please describe your project/programme and how it meets the objectives of this strand</a:t>
            </a:r>
          </a:p>
          <a:p>
            <a:r>
              <a:rPr lang="en-GB" b="1" i="1" u="sng" dirty="0"/>
              <a:t>(aims to enhance development, resilience and wellness for disadvantaged )</a:t>
            </a:r>
            <a:endParaRPr lang="en-IE" b="1" i="1" u="sng" dirty="0"/>
          </a:p>
          <a:p>
            <a:r>
              <a:rPr lang="en-GB" b="1" dirty="0">
                <a:solidFill>
                  <a:srgbClr val="FF0000"/>
                </a:solidFill>
              </a:rPr>
              <a:t>What are the three main objectives of this project? Your objectives should be measurable</a:t>
            </a:r>
          </a:p>
          <a:p>
            <a:r>
              <a:rPr lang="en-IE" dirty="0"/>
              <a:t>(</a:t>
            </a:r>
            <a:r>
              <a:rPr lang="en-IE" b="1" i="1" u="sng" dirty="0"/>
              <a:t>To develop skills, to foster change, to educate, to bring a service to a disadvantaged area)</a:t>
            </a:r>
            <a:endParaRPr lang="en-IE" dirty="0"/>
          </a:p>
          <a:p>
            <a:r>
              <a:rPr lang="en-GB" b="1" dirty="0">
                <a:solidFill>
                  <a:srgbClr val="FF0000"/>
                </a:solidFill>
              </a:rPr>
              <a:t>What is the need for this project? Please support your answer with research or evidence from your beneficiary group(s)</a:t>
            </a:r>
          </a:p>
          <a:p>
            <a:r>
              <a:rPr lang="en-IE" b="1" i="1" u="sng" dirty="0"/>
              <a:t>(Use the data gathered form Pobal Maps, and CSO figures (Disadvantaged, hight rate of unemployment, large amount of young people/old people, lack of transport, early school leavers etc)</a:t>
            </a:r>
          </a:p>
          <a:p>
            <a:r>
              <a:rPr lang="en-GB" b="1" dirty="0">
                <a:solidFill>
                  <a:srgbClr val="FF0000"/>
                </a:solidFill>
              </a:rPr>
              <a:t>What unique value does your organisation and this project bring to your beneficiaries??</a:t>
            </a:r>
          </a:p>
          <a:p>
            <a:r>
              <a:rPr lang="en-GB" b="1" i="1" u="sng" dirty="0"/>
              <a:t>(support policy initiatives in the areas of education, enterprise, training and the development of community based social enterprises, support education not normally available)</a:t>
            </a:r>
          </a:p>
          <a:p>
            <a:endParaRPr lang="en-IE" dirty="0"/>
          </a:p>
        </p:txBody>
      </p:sp>
      <p:sp>
        <p:nvSpPr>
          <p:cNvPr id="4" name="Date Placeholder 3">
            <a:extLst>
              <a:ext uri="{FF2B5EF4-FFF2-40B4-BE49-F238E27FC236}">
                <a16:creationId xmlns:a16="http://schemas.microsoft.com/office/drawing/2014/main" id="{CBD347A9-FE15-FFA6-458C-6D035EACEDDF}"/>
              </a:ext>
            </a:extLst>
          </p:cNvPr>
          <p:cNvSpPr>
            <a:spLocks noGrp="1"/>
          </p:cNvSpPr>
          <p:nvPr>
            <p:ph type="dt" sz="half" idx="10"/>
          </p:nvPr>
        </p:nvSpPr>
        <p:spPr/>
        <p:txBody>
          <a:bodyPr/>
          <a:lstStyle/>
          <a:p>
            <a:fld id="{CF5214C6-90D2-43E4-A82F-EFA982CEC4E3}" type="datetime1">
              <a:rPr lang="en-US" smtClean="0"/>
              <a:t>5/7/2023</a:t>
            </a:fld>
            <a:endParaRPr lang="en-US" dirty="0"/>
          </a:p>
        </p:txBody>
      </p:sp>
      <p:sp>
        <p:nvSpPr>
          <p:cNvPr id="5" name="Footer Placeholder 4">
            <a:extLst>
              <a:ext uri="{FF2B5EF4-FFF2-40B4-BE49-F238E27FC236}">
                <a16:creationId xmlns:a16="http://schemas.microsoft.com/office/drawing/2014/main" id="{035CBDCC-DD05-D5F5-63B4-2D409C117C02}"/>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217620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6A34-863F-A3C2-96BB-95FCE560C83A}"/>
              </a:ext>
            </a:extLst>
          </p:cNvPr>
          <p:cNvSpPr>
            <a:spLocks noGrp="1"/>
          </p:cNvSpPr>
          <p:nvPr>
            <p:ph type="title"/>
          </p:nvPr>
        </p:nvSpPr>
        <p:spPr/>
        <p:txBody>
          <a:bodyPr/>
          <a:lstStyle/>
          <a:p>
            <a:r>
              <a:rPr lang="en-IE" dirty="0"/>
              <a:t>Your Project</a:t>
            </a:r>
          </a:p>
        </p:txBody>
      </p:sp>
      <p:sp>
        <p:nvSpPr>
          <p:cNvPr id="3" name="Content Placeholder 2">
            <a:extLst>
              <a:ext uri="{FF2B5EF4-FFF2-40B4-BE49-F238E27FC236}">
                <a16:creationId xmlns:a16="http://schemas.microsoft.com/office/drawing/2014/main" id="{09DEEFD7-D118-5BCF-726D-A7CD949AF663}"/>
              </a:ext>
            </a:extLst>
          </p:cNvPr>
          <p:cNvSpPr>
            <a:spLocks noGrp="1"/>
          </p:cNvSpPr>
          <p:nvPr>
            <p:ph idx="1"/>
          </p:nvPr>
        </p:nvSpPr>
        <p:spPr>
          <a:xfrm>
            <a:off x="1097280" y="1604682"/>
            <a:ext cx="10058400" cy="4724399"/>
          </a:xfrm>
        </p:spPr>
        <p:txBody>
          <a:bodyPr>
            <a:normAutofit fontScale="70000" lnSpcReduction="20000"/>
          </a:bodyPr>
          <a:lstStyle/>
          <a:p>
            <a:r>
              <a:rPr lang="en-GB" b="1" i="0" dirty="0">
                <a:solidFill>
                  <a:srgbClr val="FF0000"/>
                </a:solidFill>
                <a:effectLst/>
              </a:rPr>
              <a:t>What is the need, problem, challenge or opportunity that your organisation addresses?</a:t>
            </a:r>
          </a:p>
          <a:p>
            <a:r>
              <a:rPr lang="en-GB" b="1" dirty="0">
                <a:solidFill>
                  <a:schemeClr val="tx1"/>
                </a:solidFill>
              </a:rPr>
              <a:t>(use stats gathered or info from your 10 year plan)</a:t>
            </a:r>
            <a:endParaRPr lang="en-GB" i="0" dirty="0">
              <a:solidFill>
                <a:schemeClr val="tx1"/>
              </a:solidFill>
              <a:effectLst/>
            </a:endParaRPr>
          </a:p>
          <a:p>
            <a:r>
              <a:rPr lang="en-GB" b="1" i="0" dirty="0">
                <a:solidFill>
                  <a:srgbClr val="FF0000"/>
                </a:solidFill>
                <a:effectLst/>
              </a:rPr>
              <a:t>Please tell us about your organisation’s approach to addressing whatever need, problem, challenge or opportunity you have identified</a:t>
            </a:r>
          </a:p>
          <a:p>
            <a:r>
              <a:rPr lang="en-GB" b="1" i="0" dirty="0">
                <a:solidFill>
                  <a:schemeClr val="tx1"/>
                </a:solidFill>
                <a:effectLst/>
              </a:rPr>
              <a:t>(The reason for applying for the grant, what are the benefits, who will it service the gender age,)</a:t>
            </a:r>
          </a:p>
          <a:p>
            <a:r>
              <a:rPr lang="en-GB" b="1" i="0" dirty="0">
                <a:solidFill>
                  <a:srgbClr val="FF0000"/>
                </a:solidFill>
                <a:effectLst/>
              </a:rPr>
              <a:t>What outcomes does your organisation aim to achieve?</a:t>
            </a:r>
          </a:p>
          <a:p>
            <a:r>
              <a:rPr lang="en-GB" b="1" dirty="0">
                <a:solidFill>
                  <a:schemeClr val="tx1"/>
                </a:solidFill>
              </a:rPr>
              <a:t>(To develop essential service in the area which is not available due to Transport, skills etc)</a:t>
            </a:r>
          </a:p>
          <a:p>
            <a:r>
              <a:rPr lang="en-GB" b="1" i="0" dirty="0">
                <a:solidFill>
                  <a:srgbClr val="FF0000"/>
                </a:solidFill>
                <a:effectLst/>
              </a:rPr>
              <a:t>Please outline any evidence that supports your approach, including details about work that has already demonstrated promise of positive impact. Include any quantitative statistics that highlight some successes you’ve achieved to date.</a:t>
            </a:r>
          </a:p>
          <a:p>
            <a:r>
              <a:rPr lang="en-GB" b="1" dirty="0">
                <a:solidFill>
                  <a:schemeClr val="tx1"/>
                </a:solidFill>
              </a:rPr>
              <a:t>(list the work you have already completed, how you got through COVID what you have achieved in your community to date, what would be here if your group was not here to fight for your community)</a:t>
            </a:r>
          </a:p>
          <a:p>
            <a:r>
              <a:rPr lang="en-GB" b="1" dirty="0">
                <a:solidFill>
                  <a:srgbClr val="FF0000"/>
                </a:solidFill>
              </a:rPr>
              <a:t>Provide the names of the organisation(s) you are working with and how the collaboration will bring about increased impact.</a:t>
            </a:r>
          </a:p>
          <a:p>
            <a:r>
              <a:rPr lang="en-GB" b="1" dirty="0">
                <a:solidFill>
                  <a:schemeClr val="tx1"/>
                </a:solidFill>
              </a:rPr>
              <a:t>(who your working with etc WLD, Wexford County Council, Wexford LCDC, local Community Groups list them, local School, local Business and how you all work together to achieve a common goal in your community)</a:t>
            </a:r>
          </a:p>
          <a:p>
            <a:endParaRPr lang="en-IE" dirty="0"/>
          </a:p>
        </p:txBody>
      </p:sp>
      <p:sp>
        <p:nvSpPr>
          <p:cNvPr id="6" name="Date Placeholder 5">
            <a:extLst>
              <a:ext uri="{FF2B5EF4-FFF2-40B4-BE49-F238E27FC236}">
                <a16:creationId xmlns:a16="http://schemas.microsoft.com/office/drawing/2014/main" id="{DB6F8EA4-018F-FCEC-2170-1D1C6A2D1286}"/>
              </a:ext>
            </a:extLst>
          </p:cNvPr>
          <p:cNvSpPr>
            <a:spLocks noGrp="1"/>
          </p:cNvSpPr>
          <p:nvPr>
            <p:ph type="dt" sz="half" idx="10"/>
          </p:nvPr>
        </p:nvSpPr>
        <p:spPr/>
        <p:txBody>
          <a:bodyPr/>
          <a:lstStyle/>
          <a:p>
            <a:fld id="{EA4D570A-565C-4B40-B6AE-CEE0510C2931}" type="datetime1">
              <a:rPr lang="en-US" smtClean="0"/>
              <a:t>5/7/2023</a:t>
            </a:fld>
            <a:endParaRPr lang="en-US" dirty="0"/>
          </a:p>
        </p:txBody>
      </p:sp>
      <p:sp>
        <p:nvSpPr>
          <p:cNvPr id="7" name="Footer Placeholder 6">
            <a:extLst>
              <a:ext uri="{FF2B5EF4-FFF2-40B4-BE49-F238E27FC236}">
                <a16:creationId xmlns:a16="http://schemas.microsoft.com/office/drawing/2014/main" id="{3A2B5BB7-27A8-A3DD-BA40-2B481F749A1D}"/>
              </a:ext>
            </a:extLst>
          </p:cNvPr>
          <p:cNvSpPr>
            <a:spLocks noGrp="1"/>
          </p:cNvSpPr>
          <p:nvPr>
            <p:ph type="ftr" sz="quarter" idx="11"/>
          </p:nvPr>
        </p:nvSpPr>
        <p:spPr/>
        <p:txBody>
          <a:bodyPr/>
          <a:lstStyle/>
          <a:p>
            <a:r>
              <a:rPr lang="en-US" dirty="0"/>
              <a:t>Aislinn Dunne         Aislinn@Medddesign.com</a:t>
            </a:r>
          </a:p>
        </p:txBody>
      </p:sp>
    </p:spTree>
    <p:extLst>
      <p:ext uri="{BB962C8B-B14F-4D97-AF65-F5344CB8AC3E}">
        <p14:creationId xmlns:p14="http://schemas.microsoft.com/office/powerpoint/2010/main" val="1621807484"/>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{16CE49E8-6BA5-4EB5-A616-FB16C61B72A1}tf11437505_win32</Template>
  <TotalTime>262</TotalTime>
  <Words>1346</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 Pro Cond Light</vt:lpstr>
      <vt:lpstr>Open Sans</vt:lpstr>
      <vt:lpstr>Speak Pro</vt:lpstr>
      <vt:lpstr>RetrospectVTI</vt:lpstr>
      <vt:lpstr>Grant Applications</vt:lpstr>
      <vt:lpstr>Grant Applications </vt:lpstr>
      <vt:lpstr>IMPACT:</vt:lpstr>
      <vt:lpstr>Why is it important to show impact?</vt:lpstr>
      <vt:lpstr>QUESTIONS TO ASK:</vt:lpstr>
      <vt:lpstr>GETTING STARTED:</vt:lpstr>
      <vt:lpstr>Section 2 &amp; 3</vt:lpstr>
      <vt:lpstr>Your Project:</vt:lpstr>
      <vt:lpstr>Your Project</vt:lpstr>
      <vt:lpstr>Get to know your audience </vt:lpstr>
      <vt:lpstr>Build a streamlined application </vt:lpstr>
      <vt:lpstr>PowerPoint Presentation</vt:lpstr>
      <vt:lpstr>Grants Available</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Applications</dc:title>
  <dc:creator>aislinn dunne</dc:creator>
  <cp:lastModifiedBy>aislinn dunne</cp:lastModifiedBy>
  <cp:revision>1</cp:revision>
  <dcterms:created xsi:type="dcterms:W3CDTF">2023-05-07T13:06:29Z</dcterms:created>
  <dcterms:modified xsi:type="dcterms:W3CDTF">2023-05-07T17:29:01Z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